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4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9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notesSlides/notesSlide18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notesSlides/notesSlide20.xml" ContentType="application/vnd.openxmlformats-officedocument.presentationml.notes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8" r:id="rId11"/>
    <p:sldId id="269" r:id="rId12"/>
    <p:sldId id="270" r:id="rId13"/>
    <p:sldId id="264" r:id="rId14"/>
    <p:sldId id="266" r:id="rId15"/>
    <p:sldId id="267" r:id="rId16"/>
    <p:sldId id="271" r:id="rId17"/>
    <p:sldId id="272" r:id="rId18"/>
    <p:sldId id="275" r:id="rId19"/>
    <p:sldId id="276" r:id="rId20"/>
    <p:sldId id="277" r:id="rId21"/>
    <p:sldId id="278" r:id="rId22"/>
    <p:sldId id="279" r:id="rId23"/>
    <p:sldId id="280" r:id="rId24"/>
    <p:sldId id="284" r:id="rId25"/>
    <p:sldId id="282" r:id="rId26"/>
    <p:sldId id="285" r:id="rId27"/>
    <p:sldId id="283" r:id="rId28"/>
    <p:sldId id="281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C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12" d="100"/>
          <a:sy n="112" d="100"/>
        </p:scale>
        <p:origin x="-664" y="-112"/>
      </p:cViewPr>
      <p:guideLst>
        <p:guide orient="horz" pos="2160"/>
        <p:guide pos="29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tableStyles" Target="tableStyles.xml"/><Relationship Id="rId31" Type="http://schemas.openxmlformats.org/officeDocument/2006/relationships/printerSettings" Target="printerSettings/printerSettings1.bin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10A28-5457-7848-92C4-66AA0D1C41B5}" type="datetimeFigureOut">
              <a:rPr lang="en-US" smtClean="0"/>
              <a:pPr/>
              <a:t>8/28/11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44F6F-98F0-3944-85E3-F6842E7825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842C62-6D8F-B14A-9CEE-357FC2FEF26B}" type="slidenum">
              <a:rPr lang="en-US"/>
              <a:pPr/>
              <a:t>2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DE2E5-C73B-A940-A655-446D7514F86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DE2E5-C73B-A940-A655-446D7514F86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DE2E5-C73B-A940-A655-446D7514F86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DE2E5-C73B-A940-A655-446D7514F86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DE2E5-C73B-A940-A655-446D7514F86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DA59A0-3183-2C48-B0CF-CC7F3A5C9C61}" type="slidenum">
              <a:rPr lang="en-US"/>
              <a:pPr/>
              <a:t>17</a:t>
            </a:fld>
            <a:endParaRPr lang="en-US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EE3291-B0DB-6D45-9142-19D86EB30366}" type="slidenum">
              <a:rPr lang="en-US"/>
              <a:pPr/>
              <a:t>18</a:t>
            </a:fld>
            <a:endParaRPr lang="en-US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EB3D86-5084-BF42-8513-1787E72C0D0F}" type="slidenum">
              <a:rPr lang="en-US"/>
              <a:pPr/>
              <a:t>19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AD22A1-6F7D-5648-A336-EDD7772101EA}" type="slidenum">
              <a:rPr lang="en-US"/>
              <a:pPr/>
              <a:t>20</a:t>
            </a:fld>
            <a:endParaRPr lang="en-U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1DA8EC-6E78-5E47-96B5-160E2F9E4DB3}" type="slidenum">
              <a:rPr lang="en-US"/>
              <a:pPr/>
              <a:t>21</a:t>
            </a:fld>
            <a:endParaRPr lang="en-US"/>
          </a:p>
        </p:txBody>
      </p:sp>
      <p:sp>
        <p:nvSpPr>
          <p:cNvPr id="1914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842C62-6D8F-B14A-9CEE-357FC2FEF26B}" type="slidenum">
              <a:rPr lang="en-US"/>
              <a:pPr/>
              <a:t>3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9D0236-2D31-0348-BD27-84403656A2F7}" type="slidenum">
              <a:rPr lang="en-US"/>
              <a:pPr/>
              <a:t>22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64D763-5136-0E41-BD05-42764F6327C6}" type="slidenum">
              <a:rPr lang="en-US"/>
              <a:pPr/>
              <a:t>23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64D763-5136-0E41-BD05-42764F6327C6}" type="slidenum">
              <a:rPr lang="en-US"/>
              <a:pPr/>
              <a:t>24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0DC67B-F337-7148-B1A1-B237CDD9FE96}" type="slidenum">
              <a:rPr lang="en-US"/>
              <a:pPr/>
              <a:t>25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0DC67B-F337-7148-B1A1-B237CDD9FE96}" type="slidenum">
              <a:rPr lang="en-US"/>
              <a:pPr/>
              <a:t>26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DE2E5-C73B-A940-A655-446D7514F86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DE2E5-C73B-A940-A655-446D7514F86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AD22A1-6F7D-5648-A336-EDD7772101EA}" type="slidenum">
              <a:rPr lang="en-US"/>
              <a:pPr/>
              <a:t>5</a:t>
            </a:fld>
            <a:endParaRPr lang="en-U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15DF78-227C-2B42-8E05-4561F256947C}" type="slidenum">
              <a:rPr lang="en-US"/>
              <a:pPr/>
              <a:t>6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DE2E5-C73B-A940-A655-446D7514F86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DE2E5-C73B-A940-A655-446D7514F86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DE2E5-C73B-A940-A655-446D7514F86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DE2E5-C73B-A940-A655-446D7514F86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95CA-C099-034D-B530-AFFD258B3D81}" type="datetimeFigureOut">
              <a:rPr lang="en-US" smtClean="0"/>
              <a:pPr/>
              <a:t>8/28/11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9AD2-951C-E644-ADB3-356A96BE4D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95CA-C099-034D-B530-AFFD258B3D81}" type="datetimeFigureOut">
              <a:rPr lang="en-US" smtClean="0"/>
              <a:pPr/>
              <a:t>8/28/11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9AD2-951C-E644-ADB3-356A96BE4D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95CA-C099-034D-B530-AFFD258B3D81}" type="datetimeFigureOut">
              <a:rPr lang="en-US" smtClean="0"/>
              <a:pPr/>
              <a:t>8/28/11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9AD2-951C-E644-ADB3-356A96BE4D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95CA-C099-034D-B530-AFFD258B3D81}" type="datetimeFigureOut">
              <a:rPr lang="en-US" smtClean="0"/>
              <a:pPr/>
              <a:t>8/28/11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9AD2-951C-E644-ADB3-356A96BE4D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95CA-C099-034D-B530-AFFD258B3D81}" type="datetimeFigureOut">
              <a:rPr lang="en-US" smtClean="0"/>
              <a:pPr/>
              <a:t>8/28/11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9AD2-951C-E644-ADB3-356A96BE4D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95CA-C099-034D-B530-AFFD258B3D81}" type="datetimeFigureOut">
              <a:rPr lang="en-US" smtClean="0"/>
              <a:pPr/>
              <a:t>8/28/11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9AD2-951C-E644-ADB3-356A96BE4D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95CA-C099-034D-B530-AFFD258B3D81}" type="datetimeFigureOut">
              <a:rPr lang="en-US" smtClean="0"/>
              <a:pPr/>
              <a:t>8/28/11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9AD2-951C-E644-ADB3-356A96BE4D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95CA-C099-034D-B530-AFFD258B3D81}" type="datetimeFigureOut">
              <a:rPr lang="en-US" smtClean="0"/>
              <a:pPr/>
              <a:t>8/28/11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9AD2-951C-E644-ADB3-356A96BE4D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95CA-C099-034D-B530-AFFD258B3D81}" type="datetimeFigureOut">
              <a:rPr lang="en-US" smtClean="0"/>
              <a:pPr/>
              <a:t>8/28/11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9AD2-951C-E644-ADB3-356A96BE4D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95CA-C099-034D-B530-AFFD258B3D81}" type="datetimeFigureOut">
              <a:rPr lang="en-US" smtClean="0"/>
              <a:pPr/>
              <a:t>8/28/11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9AD2-951C-E644-ADB3-356A96BE4D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95CA-C099-034D-B530-AFFD258B3D81}" type="datetimeFigureOut">
              <a:rPr lang="en-US" smtClean="0"/>
              <a:pPr/>
              <a:t>8/28/11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9AD2-951C-E644-ADB3-356A96BE4D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295CA-C099-034D-B530-AFFD258B3D81}" type="datetimeFigureOut">
              <a:rPr lang="en-US" smtClean="0"/>
              <a:pPr/>
              <a:t>8/28/11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99AD2-951C-E644-ADB3-356A96BE4D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6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df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df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pdf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7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jpeg"/><Relationship Id="rId6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4.jpeg"/><Relationship Id="rId5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7.jpeg"/><Relationship Id="rId5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" Target="slide16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slide" Target="slide15.xml"/><Relationship Id="rId5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4.png"/><Relationship Id="rId5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8382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Studying </a:t>
            </a:r>
            <a:r>
              <a:rPr sz="3200" b="1" dirty="0" smtClean="0"/>
              <a:t>Paleoclimate to Reduce Climate Uncertainty</a:t>
            </a:r>
            <a:endParaRPr lang="en-US" sz="3200" b="1" dirty="0">
              <a:solidFill>
                <a:srgbClr val="0000FF"/>
              </a:solidFill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6058143"/>
            <a:ext cx="2631111" cy="579047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6212511" y="5562600"/>
            <a:ext cx="2133600" cy="523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Dorian S. Abbot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987800"/>
            <a:ext cx="3175000" cy="2108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0803" y="1447800"/>
            <a:ext cx="2905397" cy="1869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820" y="1617111"/>
            <a:ext cx="2710180" cy="23329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3010" y="2088219"/>
            <a:ext cx="2476190" cy="2712381"/>
          </a:xfrm>
          <a:prstGeom prst="rect">
            <a:avLst/>
          </a:prstGeom>
        </p:spPr>
      </p:pic>
      <p:pic>
        <p:nvPicPr>
          <p:cNvPr id="11" name="Picture 3" descr="foraminifer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0" y="3880781"/>
            <a:ext cx="2667000" cy="185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676400"/>
            <a:ext cx="7189470" cy="44462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76863" y="6488668"/>
            <a:ext cx="1743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[Lea et al., 2002]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342087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+mj-lt"/>
                <a:cs typeface="Arial"/>
              </a:rPr>
              <a:t>If we had an independent way to determine temperature (Mg/Ca) we could say something about sea level.</a:t>
            </a:r>
            <a:endParaRPr lang="en-US" sz="2800" dirty="0">
              <a:solidFill>
                <a:srgbClr val="0000FF"/>
              </a:solidFill>
              <a:latin typeface="+mj-lt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342087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+mj-lt"/>
                <a:cs typeface="Arial"/>
              </a:rPr>
              <a:t>Often error is unreported, or one measurement error value is given for a </a:t>
            </a:r>
            <a:r>
              <a:rPr lang="en-US" sz="2800" dirty="0" err="1" smtClean="0">
                <a:solidFill>
                  <a:srgbClr val="0000FF"/>
                </a:solidFill>
                <a:latin typeface="+mj-lt"/>
                <a:cs typeface="Arial"/>
              </a:rPr>
              <a:t>paleoclimate</a:t>
            </a:r>
            <a:r>
              <a:rPr lang="en-US" sz="2800" dirty="0" smtClean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+mj-lt"/>
                <a:cs typeface="Arial"/>
              </a:rPr>
              <a:t>timeseries</a:t>
            </a:r>
            <a:r>
              <a:rPr lang="en-US" sz="2800" dirty="0" smtClean="0">
                <a:solidFill>
                  <a:srgbClr val="0000FF"/>
                </a:solidFill>
                <a:latin typeface="+mj-lt"/>
                <a:cs typeface="Arial"/>
              </a:rPr>
              <a:t>.</a:t>
            </a:r>
            <a:endParaRPr lang="en-US" sz="2800" dirty="0">
              <a:solidFill>
                <a:srgbClr val="0000FF"/>
              </a:solidFill>
              <a:latin typeface="+mj-lt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190" y="1752600"/>
            <a:ext cx="7166610" cy="4229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76863" y="6488668"/>
            <a:ext cx="1743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[Lea et al., 2002]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495800" y="381000"/>
            <a:ext cx="4572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cs typeface="Arial"/>
              </a:rPr>
              <a:t>As we know,</a:t>
            </a:r>
          </a:p>
          <a:p>
            <a:r>
              <a:rPr lang="en-US" sz="2000" dirty="0" smtClean="0">
                <a:cs typeface="Arial"/>
              </a:rPr>
              <a:t>There are </a:t>
            </a:r>
            <a:r>
              <a:rPr lang="en-US" sz="2000" b="1" dirty="0" smtClean="0">
                <a:solidFill>
                  <a:srgbClr val="FF0000"/>
                </a:solidFill>
                <a:cs typeface="Arial"/>
              </a:rPr>
              <a:t>known </a:t>
            </a:r>
            <a:r>
              <a:rPr lang="en-US" sz="2000" b="1" dirty="0" err="1" smtClean="0">
                <a:solidFill>
                  <a:srgbClr val="FF0000"/>
                </a:solidFill>
                <a:cs typeface="Arial"/>
              </a:rPr>
              <a:t>knowns</a:t>
            </a:r>
            <a:r>
              <a:rPr lang="en-US" sz="2000" dirty="0" smtClean="0">
                <a:cs typeface="Arial"/>
              </a:rPr>
              <a:t>.</a:t>
            </a:r>
          </a:p>
          <a:p>
            <a:r>
              <a:rPr lang="en-US" sz="2000" dirty="0" smtClean="0">
                <a:cs typeface="Arial"/>
              </a:rPr>
              <a:t>There are things we know we know.</a:t>
            </a:r>
          </a:p>
          <a:p>
            <a:r>
              <a:rPr lang="en-US" sz="2000" dirty="0" smtClean="0">
                <a:cs typeface="Arial"/>
              </a:rPr>
              <a:t>We also know</a:t>
            </a:r>
          </a:p>
          <a:p>
            <a:r>
              <a:rPr lang="en-US" sz="2000" dirty="0" smtClean="0">
                <a:cs typeface="Arial"/>
              </a:rPr>
              <a:t>There are </a:t>
            </a:r>
            <a:r>
              <a:rPr lang="en-US" sz="2000" b="1" dirty="0" smtClean="0">
                <a:solidFill>
                  <a:srgbClr val="FF0000"/>
                </a:solidFill>
                <a:cs typeface="Arial"/>
              </a:rPr>
              <a:t>known unknowns</a:t>
            </a:r>
            <a:r>
              <a:rPr lang="en-US" sz="2000" dirty="0" smtClean="0">
                <a:cs typeface="Arial"/>
              </a:rPr>
              <a:t>.</a:t>
            </a:r>
          </a:p>
          <a:p>
            <a:r>
              <a:rPr lang="en-US" sz="2000" dirty="0" smtClean="0">
                <a:cs typeface="Arial"/>
              </a:rPr>
              <a:t>That is to say</a:t>
            </a:r>
          </a:p>
          <a:p>
            <a:r>
              <a:rPr lang="en-US" sz="2000" dirty="0" smtClean="0">
                <a:cs typeface="Arial"/>
              </a:rPr>
              <a:t>We know there are some things</a:t>
            </a:r>
          </a:p>
          <a:p>
            <a:r>
              <a:rPr lang="en-US" sz="2000" dirty="0" smtClean="0">
                <a:cs typeface="Arial"/>
              </a:rPr>
              <a:t>We do not know.</a:t>
            </a:r>
          </a:p>
          <a:p>
            <a:r>
              <a:rPr lang="en-US" sz="2000" dirty="0" smtClean="0">
                <a:cs typeface="Arial"/>
              </a:rPr>
              <a:t>But there are also </a:t>
            </a:r>
            <a:r>
              <a:rPr lang="en-US" sz="2000" b="1" dirty="0" smtClean="0">
                <a:solidFill>
                  <a:srgbClr val="FF0000"/>
                </a:solidFill>
                <a:cs typeface="Arial"/>
              </a:rPr>
              <a:t>unknown unknowns</a:t>
            </a:r>
            <a:r>
              <a:rPr lang="en-US" sz="2000" dirty="0" smtClean="0">
                <a:cs typeface="Arial"/>
              </a:rPr>
              <a:t>,</a:t>
            </a:r>
          </a:p>
          <a:p>
            <a:r>
              <a:rPr lang="en-US" sz="2000" dirty="0" smtClean="0">
                <a:cs typeface="Arial"/>
              </a:rPr>
              <a:t>The ones we don't know</a:t>
            </a:r>
          </a:p>
          <a:p>
            <a:r>
              <a:rPr lang="en-US" sz="2000" dirty="0" smtClean="0">
                <a:cs typeface="Arial"/>
              </a:rPr>
              <a:t>We don't know. </a:t>
            </a:r>
            <a:endParaRPr lang="en-US" sz="2000" dirty="0">
              <a:cs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0"/>
            <a:ext cx="3810000" cy="5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18_calib_fit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295400" y="1981200"/>
            <a:ext cx="6375400" cy="4470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342087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+mj-lt"/>
                <a:cs typeface="Arial"/>
              </a:rPr>
              <a:t>Calibration error may be much larger than measurement error.</a:t>
            </a:r>
            <a:endParaRPr lang="en-US" sz="2800" dirty="0">
              <a:solidFill>
                <a:srgbClr val="0000FF"/>
              </a:solidFill>
              <a:latin typeface="+mj-lt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342087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+mj-lt"/>
                <a:cs typeface="Arial"/>
              </a:rPr>
              <a:t>The MCMC reconstruction of SST from Mg/Ca including error is more informative than the original reconstruction.</a:t>
            </a:r>
            <a:endParaRPr lang="en-US" sz="2800" dirty="0">
              <a:solidFill>
                <a:srgbClr val="0000FF"/>
              </a:solidFill>
              <a:latin typeface="+mj-lt"/>
              <a:cs typeface="Arial"/>
            </a:endParaRPr>
          </a:p>
        </p:txBody>
      </p:sp>
      <p:pic>
        <p:nvPicPr>
          <p:cNvPr id="4" name="Picture 3" descr="lea_sst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82270" y="2212340"/>
            <a:ext cx="8304530" cy="3731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342087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+mj-lt"/>
                <a:cs typeface="Arial"/>
              </a:rPr>
              <a:t>Using MCMC we can reconstruct error bars on δ</a:t>
            </a:r>
            <a:r>
              <a:rPr lang="en-US" sz="2800" baseline="30000" dirty="0" smtClean="0">
                <a:solidFill>
                  <a:srgbClr val="0000FF"/>
                </a:solidFill>
                <a:latin typeface="+mj-lt"/>
                <a:cs typeface="Arial"/>
              </a:rPr>
              <a:t>18</a:t>
            </a:r>
            <a:r>
              <a:rPr lang="en-US" sz="2800" dirty="0" smtClean="0">
                <a:solidFill>
                  <a:srgbClr val="0000FF"/>
                </a:solidFill>
                <a:latin typeface="+mj-lt"/>
                <a:cs typeface="Arial"/>
              </a:rPr>
              <a:t>O seawater including calibration error as a function of time.</a:t>
            </a:r>
            <a:endParaRPr lang="en-US" sz="2800" dirty="0">
              <a:solidFill>
                <a:srgbClr val="0000FF"/>
              </a:solidFill>
              <a:latin typeface="+mj-lt"/>
              <a:cs typeface="Arial"/>
            </a:endParaRPr>
          </a:p>
        </p:txBody>
      </p:sp>
      <p:pic>
        <p:nvPicPr>
          <p:cNvPr id="4" name="Picture 3" descr="lea_o18w_calib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2133600"/>
            <a:ext cx="9144000" cy="415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retaceo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2" y="4495800"/>
            <a:ext cx="6335712" cy="2292350"/>
          </a:xfrm>
          <a:prstGeom prst="rect">
            <a:avLst/>
          </a:prstGeom>
          <a:noFill/>
        </p:spPr>
      </p:pic>
      <p:pic>
        <p:nvPicPr>
          <p:cNvPr id="6" name="Picture 8" descr="2004_gallery_cretaceous_mar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4" y="523220"/>
            <a:ext cx="3384550" cy="2222500"/>
          </a:xfrm>
          <a:prstGeom prst="rect">
            <a:avLst/>
          </a:prstGeom>
          <a:noFill/>
        </p:spPr>
      </p:pic>
      <p:pic>
        <p:nvPicPr>
          <p:cNvPr id="8" name="Picture 9" descr="cretaceous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216" y="1165555"/>
            <a:ext cx="2924252" cy="1958645"/>
          </a:xfrm>
          <a:prstGeom prst="rect">
            <a:avLst/>
          </a:prstGeom>
          <a:noFill/>
        </p:spPr>
      </p:pic>
      <p:pic>
        <p:nvPicPr>
          <p:cNvPr id="9" name="Picture 4" descr="Paleocene-fores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2209800"/>
            <a:ext cx="2639568" cy="2627376"/>
          </a:xfrm>
          <a:prstGeom prst="rect">
            <a:avLst/>
          </a:prstGeom>
          <a:noFill/>
        </p:spPr>
      </p:pic>
      <p:pic>
        <p:nvPicPr>
          <p:cNvPr id="10" name="Picture 2" descr="eocene_animal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00" y="1828800"/>
            <a:ext cx="2743200" cy="34036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57200" y="342087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cs typeface="Arial"/>
              </a:rPr>
              <a:t>II: Equable climates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8" name="Picture 2" descr="eocene_co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23950"/>
            <a:ext cx="8229600" cy="52006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342087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  <a:cs typeface="Arial"/>
              </a:rPr>
              <a:t>The continental position was similar during the Eocene.</a:t>
            </a:r>
            <a:endParaRPr lang="en-US" sz="2800" dirty="0">
              <a:solidFill>
                <a:srgbClr val="FF0000"/>
              </a:solidFill>
              <a:latin typeface="+mj-lt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828" name="Picture 4" descr="1216_02_75---Palm-tree--Las-Vegas--Nevada--USA_we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905000"/>
            <a:ext cx="3048000" cy="45720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038600"/>
            <a:ext cx="3175000" cy="2101850"/>
          </a:xfrm>
          <a:prstGeom prst="rect">
            <a:avLst/>
          </a:prstGeom>
        </p:spPr>
      </p:pic>
      <p:pic>
        <p:nvPicPr>
          <p:cNvPr id="333827" name="Picture 3" descr="NileCrocodi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1482090"/>
            <a:ext cx="2868930" cy="225171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" y="342087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  <a:cs typeface="Arial"/>
              </a:rPr>
              <a:t>One climate reconstruction method is to look for the nearest living modern analog of fossils.</a:t>
            </a:r>
            <a:endParaRPr lang="en-US" sz="2800" dirty="0">
              <a:solidFill>
                <a:srgbClr val="FF0000"/>
              </a:solidFill>
              <a:latin typeface="+mj-lt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3" name="Picture 5" descr="eastern_redbu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73177"/>
            <a:ext cx="2459038" cy="3694113"/>
          </a:xfrm>
          <a:prstGeom prst="rect">
            <a:avLst/>
          </a:prstGeom>
          <a:noFill/>
        </p:spPr>
      </p:pic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7281816" y="4279840"/>
            <a:ext cx="1862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/>
              <a:t>Toothed margin</a:t>
            </a:r>
            <a:endParaRPr lang="en-US" sz="2000" b="1" dirty="0"/>
          </a:p>
        </p:txBody>
      </p:sp>
      <p:pic>
        <p:nvPicPr>
          <p:cNvPr id="99332" name="Picture 4" descr="american_el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89625" y="4679950"/>
            <a:ext cx="3254375" cy="2178050"/>
          </a:xfrm>
          <a:prstGeom prst="rect">
            <a:avLst/>
          </a:prstGeom>
          <a:noFill/>
        </p:spPr>
      </p:pic>
      <p:sp>
        <p:nvSpPr>
          <p:cNvPr id="99339" name="Rectangle 11"/>
          <p:cNvSpPr>
            <a:spLocks noChangeArrowheads="1"/>
          </p:cNvSpPr>
          <p:nvPr/>
        </p:nvSpPr>
        <p:spPr bwMode="auto">
          <a:xfrm>
            <a:off x="0" y="6400800"/>
            <a:ext cx="170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Wilf</a:t>
            </a:r>
            <a:r>
              <a:rPr lang="en-US" dirty="0"/>
              <a:t>, 1997]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0" y="5543490"/>
            <a:ext cx="18204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/>
              <a:t>Smooth margin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342087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  <a:cs typeface="Arial"/>
              </a:rPr>
              <a:t>The proportion of smooth leaf margin species in a forest is correlated with temperature.</a:t>
            </a:r>
            <a:endParaRPr lang="en-US" sz="2800" dirty="0">
              <a:solidFill>
                <a:srgbClr val="FF0000"/>
              </a:solidFill>
              <a:latin typeface="+mj-lt"/>
              <a:cs typeface="Arial"/>
            </a:endParaRPr>
          </a:p>
        </p:txBody>
      </p:sp>
      <p:pic>
        <p:nvPicPr>
          <p:cNvPr id="9933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05050" y="1995487"/>
            <a:ext cx="4552950" cy="349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505" y="2160533"/>
            <a:ext cx="3238095" cy="150476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343400" y="2133600"/>
            <a:ext cx="2667000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752600"/>
            <a:ext cx="3200400" cy="203581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769235" y="3669268"/>
            <a:ext cx="437476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Severity of Future Climate Change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7600" y="3429000"/>
            <a:ext cx="1518364" cy="400110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5400000" lon="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Probability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38600" y="2724090"/>
            <a:ext cx="1518364" cy="400110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Probability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5346192" y="2514600"/>
            <a:ext cx="5212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Arrow 21"/>
          <p:cNvSpPr/>
          <p:nvPr/>
        </p:nvSpPr>
        <p:spPr>
          <a:xfrm>
            <a:off x="7022592" y="2487168"/>
            <a:ext cx="597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6200" y="1290935"/>
            <a:ext cx="797406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cs typeface="Arial"/>
              </a:rPr>
              <a:t>To improve climate models and decrease climate uncertainty</a:t>
            </a:r>
            <a:endParaRPr lang="en-US" sz="2400" dirty="0">
              <a:solidFill>
                <a:srgbClr val="FF0000"/>
              </a:solidFill>
              <a:cs typeface="Arial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703" y="4572000"/>
            <a:ext cx="2031746" cy="162539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57200" y="342087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+mj-lt"/>
                <a:cs typeface="Arial"/>
              </a:rPr>
              <a:t>Why do we study </a:t>
            </a:r>
            <a:r>
              <a:rPr lang="en-US" sz="2800" dirty="0" err="1" smtClean="0">
                <a:solidFill>
                  <a:srgbClr val="0000FF"/>
                </a:solidFill>
                <a:latin typeface="+mj-lt"/>
                <a:cs typeface="Arial"/>
              </a:rPr>
              <a:t>paleoclimate</a:t>
            </a:r>
            <a:r>
              <a:rPr lang="en-US" sz="2800" dirty="0">
                <a:solidFill>
                  <a:srgbClr val="0000FF"/>
                </a:solidFill>
                <a:latin typeface="+mj-lt"/>
                <a:cs typeface="Arial"/>
              </a:rPr>
              <a:t>?</a:t>
            </a:r>
            <a:r>
              <a:rPr lang="en-US" sz="2800" dirty="0" smtClean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endParaRPr lang="en-US" sz="2800" dirty="0">
              <a:solidFill>
                <a:srgbClr val="0000FF"/>
              </a:solidFill>
              <a:latin typeface="+mj-lt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73292" y="5735732"/>
            <a:ext cx="1141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It’s fun!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  <p:bldP spid="22" grpId="0" animBg="1"/>
      <p:bldP spid="24" grpId="0" animBg="1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995" name="Picture 3" descr="foraminife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3200400"/>
            <a:ext cx="2667000" cy="1854200"/>
          </a:xfrm>
          <a:prstGeom prst="rect">
            <a:avLst/>
          </a:prstGeom>
          <a:noFill/>
        </p:spPr>
      </p:pic>
      <p:sp>
        <p:nvSpPr>
          <p:cNvPr id="340998" name="Freeform 6"/>
          <p:cNvSpPr>
            <a:spLocks/>
          </p:cNvSpPr>
          <p:nvPr/>
        </p:nvSpPr>
        <p:spPr bwMode="auto">
          <a:xfrm>
            <a:off x="304800" y="1524000"/>
            <a:ext cx="8077200" cy="558800"/>
          </a:xfrm>
          <a:custGeom>
            <a:avLst/>
            <a:gdLst/>
            <a:ahLst/>
            <a:cxnLst>
              <a:cxn ang="0">
                <a:pos x="0" y="248"/>
              </a:cxn>
              <a:cxn ang="0">
                <a:pos x="768" y="8"/>
              </a:cxn>
              <a:cxn ang="0">
                <a:pos x="1584" y="296"/>
              </a:cxn>
              <a:cxn ang="0">
                <a:pos x="2112" y="56"/>
              </a:cxn>
              <a:cxn ang="0">
                <a:pos x="2880" y="200"/>
              </a:cxn>
              <a:cxn ang="0">
                <a:pos x="3360" y="104"/>
              </a:cxn>
              <a:cxn ang="0">
                <a:pos x="3936" y="344"/>
              </a:cxn>
              <a:cxn ang="0">
                <a:pos x="4320" y="56"/>
              </a:cxn>
              <a:cxn ang="0">
                <a:pos x="4896" y="344"/>
              </a:cxn>
            </a:cxnLst>
            <a:rect l="0" t="0" r="r" b="b"/>
            <a:pathLst>
              <a:path w="4896" h="352">
                <a:moveTo>
                  <a:pt x="0" y="248"/>
                </a:moveTo>
                <a:cubicBezTo>
                  <a:pt x="252" y="124"/>
                  <a:pt x="504" y="0"/>
                  <a:pt x="768" y="8"/>
                </a:cubicBezTo>
                <a:cubicBezTo>
                  <a:pt x="1032" y="16"/>
                  <a:pt x="1360" y="288"/>
                  <a:pt x="1584" y="296"/>
                </a:cubicBezTo>
                <a:cubicBezTo>
                  <a:pt x="1808" y="304"/>
                  <a:pt x="1896" y="72"/>
                  <a:pt x="2112" y="56"/>
                </a:cubicBezTo>
                <a:cubicBezTo>
                  <a:pt x="2328" y="40"/>
                  <a:pt x="2672" y="192"/>
                  <a:pt x="2880" y="200"/>
                </a:cubicBezTo>
                <a:cubicBezTo>
                  <a:pt x="3088" y="208"/>
                  <a:pt x="3184" y="80"/>
                  <a:pt x="3360" y="104"/>
                </a:cubicBezTo>
                <a:cubicBezTo>
                  <a:pt x="3536" y="128"/>
                  <a:pt x="3776" y="352"/>
                  <a:pt x="3936" y="344"/>
                </a:cubicBezTo>
                <a:cubicBezTo>
                  <a:pt x="4096" y="336"/>
                  <a:pt x="4160" y="56"/>
                  <a:pt x="4320" y="56"/>
                </a:cubicBezTo>
                <a:cubicBezTo>
                  <a:pt x="4480" y="56"/>
                  <a:pt x="4688" y="200"/>
                  <a:pt x="4896" y="344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002" name="Rectangle 10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/>
              <a:t>Mud</a:t>
            </a:r>
            <a:endParaRPr lang="en-US" sz="2000" b="1" dirty="0"/>
          </a:p>
        </p:txBody>
      </p:sp>
      <p:sp>
        <p:nvSpPr>
          <p:cNvPr id="341009" name="Text Box 17"/>
          <p:cNvSpPr txBox="1">
            <a:spLocks noChangeArrowheads="1"/>
          </p:cNvSpPr>
          <p:nvPr/>
        </p:nvSpPr>
        <p:spPr bwMode="auto">
          <a:xfrm>
            <a:off x="2895600" y="2209800"/>
            <a:ext cx="38000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/>
              <a:t>Shallow – </a:t>
            </a:r>
            <a:r>
              <a:rPr lang="en-US" sz="2000" b="1" dirty="0" err="1" smtClean="0"/>
              <a:t>planktonic</a:t>
            </a:r>
            <a:r>
              <a:rPr lang="en-US" sz="2000" b="1" dirty="0" smtClean="0"/>
              <a:t> foraminifera</a:t>
            </a:r>
            <a:endParaRPr lang="en-US" sz="2000" b="1" dirty="0"/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3048000" y="5638800"/>
            <a:ext cx="31602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/>
              <a:t>Deep – benthic foraminifera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342087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  <a:cs typeface="Arial"/>
              </a:rPr>
              <a:t>Shallow and deep foraminifera can be used to reconstruct climate for the past 100 million years. </a:t>
            </a:r>
            <a:endParaRPr lang="en-US" sz="2800" dirty="0">
              <a:solidFill>
                <a:srgbClr val="FF0000"/>
              </a:solidFill>
              <a:latin typeface="+mj-lt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00200" y="381000"/>
            <a:ext cx="990600" cy="304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469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1143000"/>
            <a:ext cx="990600" cy="304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471" name="Rectangle 7"/>
          <p:cNvSpPr>
            <a:spLocks noChangeArrowheads="1"/>
          </p:cNvSpPr>
          <p:nvPr/>
        </p:nvSpPr>
        <p:spPr bwMode="auto">
          <a:xfrm>
            <a:off x="7239000" y="6858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472" name="Rectangle 8"/>
          <p:cNvSpPr>
            <a:spLocks noChangeArrowheads="1"/>
          </p:cNvSpPr>
          <p:nvPr/>
        </p:nvSpPr>
        <p:spPr bwMode="auto">
          <a:xfrm>
            <a:off x="7239000" y="2362200"/>
            <a:ext cx="228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473" name="Rectangle 9"/>
          <p:cNvSpPr>
            <a:spLocks noChangeArrowheads="1"/>
          </p:cNvSpPr>
          <p:nvPr/>
        </p:nvSpPr>
        <p:spPr bwMode="auto">
          <a:xfrm>
            <a:off x="7239000" y="4953000"/>
            <a:ext cx="3048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474" name="Rectangle 10"/>
          <p:cNvSpPr>
            <a:spLocks noChangeArrowheads="1"/>
          </p:cNvSpPr>
          <p:nvPr/>
        </p:nvSpPr>
        <p:spPr bwMode="auto">
          <a:xfrm>
            <a:off x="7162800" y="6324600"/>
            <a:ext cx="304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476" name="Rectangle 12"/>
          <p:cNvSpPr>
            <a:spLocks noChangeArrowheads="1"/>
          </p:cNvSpPr>
          <p:nvPr/>
        </p:nvSpPr>
        <p:spPr bwMode="auto">
          <a:xfrm>
            <a:off x="7239000" y="12192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480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872163" y="6180138"/>
            <a:ext cx="3276600" cy="685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486" name="Rectangle 22"/>
          <p:cNvSpPr>
            <a:spLocks noChangeArrowheads="1"/>
          </p:cNvSpPr>
          <p:nvPr/>
        </p:nvSpPr>
        <p:spPr bwMode="auto">
          <a:xfrm>
            <a:off x="7772400" y="990600"/>
            <a:ext cx="2286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487" name="Rectangle 23"/>
          <p:cNvSpPr>
            <a:spLocks noChangeArrowheads="1"/>
          </p:cNvSpPr>
          <p:nvPr/>
        </p:nvSpPr>
        <p:spPr bwMode="auto">
          <a:xfrm>
            <a:off x="7924800" y="4267200"/>
            <a:ext cx="990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488" name="Rectangle 24"/>
          <p:cNvSpPr>
            <a:spLocks noChangeArrowheads="1"/>
          </p:cNvSpPr>
          <p:nvPr/>
        </p:nvSpPr>
        <p:spPr bwMode="auto">
          <a:xfrm>
            <a:off x="7848600" y="457200"/>
            <a:ext cx="1066800" cy="15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491" name="Rectangle 27"/>
          <p:cNvSpPr>
            <a:spLocks noChangeArrowheads="1"/>
          </p:cNvSpPr>
          <p:nvPr/>
        </p:nvSpPr>
        <p:spPr bwMode="auto">
          <a:xfrm>
            <a:off x="6477000" y="228600"/>
            <a:ext cx="914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7074466" y="6461125"/>
            <a:ext cx="20695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Zachos</a:t>
            </a:r>
            <a:r>
              <a:rPr lang="en-US" dirty="0"/>
              <a:t> et al., 2001]</a:t>
            </a:r>
          </a:p>
        </p:txBody>
      </p:sp>
      <p:pic>
        <p:nvPicPr>
          <p:cNvPr id="190479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09875" y="1513840"/>
            <a:ext cx="3351530" cy="519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57200" y="342087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  <a:cs typeface="Arial"/>
              </a:rPr>
              <a:t>Benthic foraminifera show that the climate has gradually cooled for the last 50 millions years.</a:t>
            </a:r>
            <a:endParaRPr lang="en-US" sz="2800" dirty="0">
              <a:solidFill>
                <a:srgbClr val="FF0000"/>
              </a:solidFill>
              <a:latin typeface="+mj-lt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3150" y="1447800"/>
            <a:ext cx="4057650" cy="541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7013" y="2514600"/>
            <a:ext cx="2027237" cy="1016000"/>
            <a:chOff x="68" y="371"/>
            <a:chExt cx="1277" cy="640"/>
          </a:xfrm>
        </p:grpSpPr>
        <p:sp>
          <p:nvSpPr>
            <p:cNvPr id="21511" name="Rectangle 6"/>
            <p:cNvSpPr>
              <a:spLocks noChangeAspect="1" noChangeArrowheads="1"/>
            </p:cNvSpPr>
            <p:nvPr/>
          </p:nvSpPr>
          <p:spPr bwMode="auto">
            <a:xfrm>
              <a:off x="68" y="400"/>
              <a:ext cx="115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2" name="Rectangle 7"/>
            <p:cNvSpPr>
              <a:spLocks noChangeAspect="1" noChangeArrowheads="1"/>
            </p:cNvSpPr>
            <p:nvPr/>
          </p:nvSpPr>
          <p:spPr bwMode="auto">
            <a:xfrm>
              <a:off x="68" y="851"/>
              <a:ext cx="115" cy="1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3" name="Oval 8"/>
            <p:cNvSpPr>
              <a:spLocks noChangeAspect="1" noChangeArrowheads="1"/>
            </p:cNvSpPr>
            <p:nvPr/>
          </p:nvSpPr>
          <p:spPr bwMode="auto">
            <a:xfrm>
              <a:off x="473" y="851"/>
              <a:ext cx="115" cy="11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4" name="AutoShape 9"/>
            <p:cNvSpPr>
              <a:spLocks noChangeAspect="1" noChangeArrowheads="1"/>
            </p:cNvSpPr>
            <p:nvPr/>
          </p:nvSpPr>
          <p:spPr bwMode="auto">
            <a:xfrm>
              <a:off x="272" y="851"/>
              <a:ext cx="132" cy="114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5" name="Text Box 10"/>
            <p:cNvSpPr txBox="1">
              <a:spLocks noChangeArrowheads="1"/>
            </p:cNvSpPr>
            <p:nvPr/>
          </p:nvSpPr>
          <p:spPr bwMode="auto">
            <a:xfrm>
              <a:off x="645" y="371"/>
              <a:ext cx="700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2000" b="1">
                <a:solidFill>
                  <a:srgbClr val="0000FF"/>
                </a:solidFill>
              </a:endParaRPr>
            </a:p>
            <a:p>
              <a:endParaRPr lang="en-US" sz="2000" b="1">
                <a:solidFill>
                  <a:srgbClr val="0000FF"/>
                </a:solidFill>
              </a:endParaRPr>
            </a:p>
            <a:p>
              <a:r>
                <a:rPr lang="en-US" sz="2000" b="1">
                  <a:solidFill>
                    <a:srgbClr val="0000FF"/>
                  </a:solidFill>
                </a:rPr>
                <a:t>Eocene</a:t>
              </a:r>
            </a:p>
          </p:txBody>
        </p:sp>
      </p:grpSp>
      <p:sp>
        <p:nvSpPr>
          <p:cNvPr id="21508" name="Text Box 11"/>
          <p:cNvSpPr txBox="1">
            <a:spLocks noChangeArrowheads="1"/>
          </p:cNvSpPr>
          <p:nvPr/>
        </p:nvSpPr>
        <p:spPr bwMode="auto">
          <a:xfrm>
            <a:off x="6267799" y="6488668"/>
            <a:ext cx="29524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[Greenwood and Wing,</a:t>
            </a:r>
            <a:r>
              <a:rPr lang="en-US" sz="1800" dirty="0" smtClean="0"/>
              <a:t> 1995</a:t>
            </a:r>
            <a:r>
              <a:rPr lang="en-US" sz="1800" dirty="0"/>
              <a:t>]</a:t>
            </a:r>
          </a:p>
        </p:txBody>
      </p:sp>
      <p:sp>
        <p:nvSpPr>
          <p:cNvPr id="21510" name="Rectangle 10"/>
          <p:cNvSpPr>
            <a:spLocks noChangeArrowheads="1"/>
          </p:cNvSpPr>
          <p:nvPr/>
        </p:nvSpPr>
        <p:spPr bwMode="auto">
          <a:xfrm>
            <a:off x="457200" y="2438400"/>
            <a:ext cx="1111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00FF"/>
                </a:solidFill>
              </a:rPr>
              <a:t>Modern</a:t>
            </a:r>
            <a:endParaRPr lang="en-US" sz="2000"/>
          </a:p>
        </p:txBody>
      </p:sp>
      <p:sp>
        <p:nvSpPr>
          <p:cNvPr id="12" name="TextBox 11"/>
          <p:cNvSpPr txBox="1"/>
          <p:nvPr/>
        </p:nvSpPr>
        <p:spPr>
          <a:xfrm>
            <a:off x="457200" y="342087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  <a:cs typeface="Arial"/>
              </a:rPr>
              <a:t>During equable climate periods the high latitudes were much warmer, esp. during winter, relative to the tropics. </a:t>
            </a:r>
            <a:endParaRPr lang="en-US" sz="2800" dirty="0">
              <a:solidFill>
                <a:srgbClr val="FF0000"/>
              </a:solidFill>
              <a:latin typeface="+mj-lt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447800"/>
            <a:ext cx="327660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1622443" y="6488668"/>
            <a:ext cx="20351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[</a:t>
            </a:r>
            <a:r>
              <a:rPr lang="en-US" dirty="0" err="1">
                <a:solidFill>
                  <a:srgbClr val="000000"/>
                </a:solidFill>
              </a:rPr>
              <a:t>Pagani</a:t>
            </a:r>
            <a:r>
              <a:rPr lang="en-US" dirty="0">
                <a:solidFill>
                  <a:srgbClr val="000000"/>
                </a:solidFill>
              </a:rPr>
              <a:t> et al., 2005]</a:t>
            </a:r>
          </a:p>
        </p:txBody>
      </p:sp>
      <p:pic>
        <p:nvPicPr>
          <p:cNvPr id="10035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1500" y="1878012"/>
            <a:ext cx="4305300" cy="376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6400800" y="6488668"/>
            <a:ext cx="27490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[Pearson and Palmer, 2000]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42087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  <a:cs typeface="Arial"/>
              </a:rPr>
              <a:t>We have very little idea what the atmospheric CO</a:t>
            </a:r>
            <a:r>
              <a:rPr lang="en-US" sz="2800" baseline="-25000" dirty="0" smtClean="0">
                <a:solidFill>
                  <a:srgbClr val="FF0000"/>
                </a:solidFill>
                <a:latin typeface="+mj-lt"/>
                <a:cs typeface="Arial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Arial"/>
              </a:rPr>
              <a:t> concentration was more than 800,000 years ago. </a:t>
            </a:r>
            <a:endParaRPr lang="en-US" sz="2800" dirty="0">
              <a:solidFill>
                <a:srgbClr val="FF0000"/>
              </a:solidFill>
              <a:latin typeface="+mj-lt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342087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  <a:cs typeface="Arial"/>
              </a:rPr>
              <a:t>The percentage of leaf epidermal cells that are stomata is sometimes used to reconstruct paleo-CO</a:t>
            </a:r>
            <a:r>
              <a:rPr lang="en-US" sz="2800" baseline="-25000" dirty="0" smtClean="0">
                <a:solidFill>
                  <a:srgbClr val="FF0000"/>
                </a:solidFill>
                <a:latin typeface="+mj-lt"/>
                <a:cs typeface="Arial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Arial"/>
              </a:rPr>
              <a:t>.</a:t>
            </a:r>
            <a:endParaRPr lang="en-US" sz="2800" dirty="0">
              <a:solidFill>
                <a:srgbClr val="FF0000"/>
              </a:solidFill>
              <a:latin typeface="+mj-lt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38400"/>
            <a:ext cx="3810000" cy="3898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1828800"/>
            <a:ext cx="3810000" cy="381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5040" y="1493520"/>
            <a:ext cx="4084320" cy="53644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53200" y="6488668"/>
            <a:ext cx="2651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Beerling</a:t>
            </a:r>
            <a:r>
              <a:rPr lang="en-US" dirty="0" smtClean="0"/>
              <a:t> and Royer, 2002]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708025" y="5384800"/>
            <a:ext cx="3406775" cy="1016000"/>
            <a:chOff x="451" y="3269"/>
            <a:chExt cx="2146" cy="640"/>
          </a:xfrm>
        </p:grpSpPr>
        <p:sp>
          <p:nvSpPr>
            <p:cNvPr id="23559" name="Text Box 5"/>
            <p:cNvSpPr txBox="1">
              <a:spLocks noChangeArrowheads="1"/>
            </p:cNvSpPr>
            <p:nvPr/>
          </p:nvSpPr>
          <p:spPr bwMode="auto">
            <a:xfrm>
              <a:off x="1027" y="3269"/>
              <a:ext cx="1570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/>
                <a:t>Modern Model SST</a:t>
              </a:r>
            </a:p>
            <a:p>
              <a:r>
                <a:rPr lang="en-US" sz="2000" b="1"/>
                <a:t>Eocene Model SST</a:t>
              </a:r>
            </a:p>
            <a:p>
              <a:r>
                <a:rPr lang="en-US" sz="2000" b="1"/>
                <a:t>Eocene Proxy SST</a:t>
              </a:r>
            </a:p>
          </p:txBody>
        </p:sp>
        <p:sp>
          <p:nvSpPr>
            <p:cNvPr id="23560" name="Line 6"/>
            <p:cNvSpPr>
              <a:spLocks noChangeShapeType="1"/>
            </p:cNvSpPr>
            <p:nvPr/>
          </p:nvSpPr>
          <p:spPr bwMode="auto">
            <a:xfrm>
              <a:off x="499" y="3423"/>
              <a:ext cx="480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1" name="Line 7"/>
            <p:cNvSpPr>
              <a:spLocks noChangeShapeType="1"/>
            </p:cNvSpPr>
            <p:nvPr/>
          </p:nvSpPr>
          <p:spPr bwMode="auto">
            <a:xfrm flipH="1">
              <a:off x="499" y="3615"/>
              <a:ext cx="480" cy="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2" name="Rectangle 8"/>
            <p:cNvSpPr>
              <a:spLocks noChangeArrowheads="1"/>
            </p:cNvSpPr>
            <p:nvPr/>
          </p:nvSpPr>
          <p:spPr bwMode="auto">
            <a:xfrm>
              <a:off x="451" y="3759"/>
              <a:ext cx="576" cy="9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3556" name="Picture 15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5475" y="1741488"/>
            <a:ext cx="541972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12"/>
          <p:cNvSpPr>
            <a:spLocks noChangeArrowheads="1"/>
          </p:cNvSpPr>
          <p:nvPr/>
        </p:nvSpPr>
        <p:spPr bwMode="auto">
          <a:xfrm>
            <a:off x="6781800" y="1905000"/>
            <a:ext cx="381000" cy="2819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8" name="TextBox 11"/>
          <p:cNvSpPr txBox="1">
            <a:spLocks noChangeArrowheads="1"/>
          </p:cNvSpPr>
          <p:nvPr/>
        </p:nvSpPr>
        <p:spPr bwMode="auto">
          <a:xfrm>
            <a:off x="6380163" y="6335713"/>
            <a:ext cx="26876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[Huber and Sloan, 2001]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342087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  <a:cs typeface="Arial"/>
              </a:rPr>
              <a:t>Coupled global climate models traditionally had difficulty reproducing Eocene proxy reconstructions.</a:t>
            </a:r>
            <a:endParaRPr lang="en-US" sz="2800" dirty="0">
              <a:solidFill>
                <a:srgbClr val="FF0000"/>
              </a:solidFill>
              <a:latin typeface="+mj-lt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342087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  <a:cs typeface="Arial"/>
              </a:rPr>
              <a:t>Models do reproduce Eocene temperature gradients if you believe it was much hotter in tropics. </a:t>
            </a:r>
            <a:endParaRPr lang="en-US" sz="2800" dirty="0">
              <a:solidFill>
                <a:srgbClr val="FF0000"/>
              </a:solidFill>
              <a:latin typeface="+mj-lt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905000"/>
            <a:ext cx="4533900" cy="4191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07863" y="3512403"/>
            <a:ext cx="15893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model land</a:t>
            </a:r>
          </a:p>
          <a:p>
            <a:r>
              <a:rPr lang="en-US" sz="2400" dirty="0" smtClean="0">
                <a:solidFill>
                  <a:srgbClr val="008000"/>
                </a:solidFill>
              </a:rPr>
              <a:t>data land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33715" y="1759803"/>
            <a:ext cx="1468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C00FF"/>
                </a:solidFill>
              </a:rPr>
              <a:t>model sea</a:t>
            </a:r>
          </a:p>
          <a:p>
            <a:r>
              <a:rPr lang="en-US" sz="2400" dirty="0" smtClean="0">
                <a:solidFill>
                  <a:srgbClr val="3366FF"/>
                </a:solidFill>
              </a:rPr>
              <a:t>data sea</a:t>
            </a:r>
            <a:endParaRPr lang="en-US" sz="2400" dirty="0">
              <a:solidFill>
                <a:srgbClr val="3366FF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rot="10800000" flipV="1">
            <a:off x="4033515" y="2438399"/>
            <a:ext cx="1600200" cy="45720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10800000" flipV="1">
            <a:off x="3886201" y="2133599"/>
            <a:ext cx="1747515" cy="60960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rot="10800000" flipV="1">
            <a:off x="4707663" y="3878996"/>
            <a:ext cx="1600200" cy="38820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rot="10800000" flipV="1">
            <a:off x="4648200" y="4114800"/>
            <a:ext cx="1719926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11"/>
          <p:cNvSpPr txBox="1">
            <a:spLocks noChangeArrowheads="1"/>
          </p:cNvSpPr>
          <p:nvPr/>
        </p:nvSpPr>
        <p:spPr bwMode="auto">
          <a:xfrm>
            <a:off x="6324600" y="6335713"/>
            <a:ext cx="28237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[Huber and</a:t>
            </a:r>
            <a:r>
              <a:rPr lang="en-US" sz="1800" dirty="0" smtClean="0"/>
              <a:t> Caballero, 2011</a:t>
            </a:r>
            <a:r>
              <a:rPr lang="en-US" sz="1800" dirty="0"/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920" y="1202055"/>
            <a:ext cx="3972560" cy="57321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0" y="6477000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[Royer et al., rejected]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42087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  <a:cs typeface="Arial"/>
              </a:rPr>
              <a:t>Comparison of MCMC reconstruction of SST from Mg/Ca including error to original reconstruction</a:t>
            </a:r>
            <a:endParaRPr lang="en-US" sz="2800" dirty="0">
              <a:solidFill>
                <a:srgbClr val="FF0000"/>
              </a:solidFill>
              <a:latin typeface="+mj-lt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743200"/>
            <a:ext cx="6477000" cy="3009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342087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  <a:cs typeface="Arial"/>
              </a:rPr>
              <a:t>Most of the uncertainty in climate models comes from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Arial"/>
              </a:rPr>
              <a:t>subgrid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Arial"/>
              </a:rPr>
              <a:t>-scale “physical” parameterizations. </a:t>
            </a:r>
            <a:endParaRPr lang="en-US" sz="2800" dirty="0">
              <a:solidFill>
                <a:srgbClr val="FF0000"/>
              </a:solidFill>
              <a:latin typeface="+mj-lt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447800"/>
            <a:ext cx="3028571" cy="5143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Brace 5"/>
          <p:cNvSpPr/>
          <p:nvPr/>
        </p:nvSpPr>
        <p:spPr bwMode="auto">
          <a:xfrm>
            <a:off x="4191000" y="2590800"/>
            <a:ext cx="45719" cy="685800"/>
          </a:xfrm>
          <a:prstGeom prst="rightBrac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rot="10800000">
            <a:off x="4242604" y="2974030"/>
            <a:ext cx="1295400" cy="53116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538004" y="3276600"/>
            <a:ext cx="2593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cs typeface="Arial"/>
              </a:rPr>
              <a:t>II. Equable climates</a:t>
            </a:r>
            <a:endParaRPr lang="en-US" sz="2400" dirty="0">
              <a:solidFill>
                <a:srgbClr val="FF0000"/>
              </a:solidFill>
              <a:cs typeface="Arial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rot="10800000" flipV="1">
            <a:off x="4236719" y="5295899"/>
            <a:ext cx="121920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rot="10800000" flipV="1">
            <a:off x="4236721" y="5372100"/>
            <a:ext cx="1219199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10800000" flipV="1">
            <a:off x="4267201" y="5410200"/>
            <a:ext cx="1188719" cy="5334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463141" y="5100935"/>
            <a:ext cx="3223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cs typeface="Arial"/>
              </a:rPr>
              <a:t>Snowball Earth Episodes</a:t>
            </a:r>
            <a:endParaRPr lang="en-US" sz="2400" dirty="0">
              <a:solidFill>
                <a:srgbClr val="0000FF"/>
              </a:solidFill>
              <a:cs typeface="Arial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rot="5400000" flipH="1" flipV="1">
            <a:off x="-1107001" y="4171156"/>
            <a:ext cx="37719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16949" y="3959373"/>
            <a:ext cx="897451" cy="461665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Time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1064566"/>
            <a:ext cx="2589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cs typeface="Arial"/>
              </a:rPr>
              <a:t>Millions of years!!!</a:t>
            </a:r>
            <a:endParaRPr lang="en-US" sz="2400" dirty="0">
              <a:cs typeface="Arial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rot="10800000" flipV="1">
            <a:off x="4267201" y="1295400"/>
            <a:ext cx="1537804" cy="15240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5715000" y="2055167"/>
            <a:ext cx="2049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cs typeface="Arial"/>
              </a:rPr>
              <a:t>I. Glacial cycles</a:t>
            </a:r>
            <a:endParaRPr lang="en-US" sz="2400" dirty="0">
              <a:solidFill>
                <a:srgbClr val="0000FF"/>
              </a:solidFill>
              <a:cs typeface="Arial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 rot="10800000">
            <a:off x="4250220" y="1754832"/>
            <a:ext cx="1464780" cy="53116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457200" y="342087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+mj-lt"/>
                <a:cs typeface="Arial"/>
              </a:rPr>
              <a:t>What timescales are we talking about?</a:t>
            </a:r>
            <a:endParaRPr lang="en-US" sz="2800" dirty="0">
              <a:solidFill>
                <a:srgbClr val="0000FF"/>
              </a:solidFill>
              <a:latin typeface="+mj-lt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400" y="1409700"/>
            <a:ext cx="4394200" cy="4152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342087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+mj-lt"/>
                <a:cs typeface="Arial"/>
              </a:rPr>
              <a:t>I. Glacial Cycles</a:t>
            </a:r>
            <a:endParaRPr lang="en-US" sz="2800" dirty="0">
              <a:solidFill>
                <a:srgbClr val="0000FF"/>
              </a:solidFill>
              <a:latin typeface="+mj-lt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995" name="Picture 3" descr="foraminife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089400"/>
            <a:ext cx="2667000" cy="1854200"/>
          </a:xfrm>
          <a:prstGeom prst="rect">
            <a:avLst/>
          </a:prstGeom>
          <a:noFill/>
        </p:spPr>
      </p:pic>
      <p:pic>
        <p:nvPicPr>
          <p:cNvPr id="340996" name="Picture 4" descr="OCP07_Fig-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143000"/>
            <a:ext cx="2668588" cy="2127250"/>
          </a:xfrm>
          <a:prstGeom prst="rect">
            <a:avLst/>
          </a:prstGeom>
          <a:noFill/>
        </p:spPr>
      </p:pic>
      <p:sp>
        <p:nvSpPr>
          <p:cNvPr id="340998" name="Freeform 6"/>
          <p:cNvSpPr>
            <a:spLocks/>
          </p:cNvSpPr>
          <p:nvPr/>
        </p:nvSpPr>
        <p:spPr bwMode="auto">
          <a:xfrm>
            <a:off x="457200" y="3327400"/>
            <a:ext cx="8077200" cy="558800"/>
          </a:xfrm>
          <a:custGeom>
            <a:avLst/>
            <a:gdLst/>
            <a:ahLst/>
            <a:cxnLst>
              <a:cxn ang="0">
                <a:pos x="0" y="248"/>
              </a:cxn>
              <a:cxn ang="0">
                <a:pos x="768" y="8"/>
              </a:cxn>
              <a:cxn ang="0">
                <a:pos x="1584" y="296"/>
              </a:cxn>
              <a:cxn ang="0">
                <a:pos x="2112" y="56"/>
              </a:cxn>
              <a:cxn ang="0">
                <a:pos x="2880" y="200"/>
              </a:cxn>
              <a:cxn ang="0">
                <a:pos x="3360" y="104"/>
              </a:cxn>
              <a:cxn ang="0">
                <a:pos x="3936" y="344"/>
              </a:cxn>
              <a:cxn ang="0">
                <a:pos x="4320" y="56"/>
              </a:cxn>
              <a:cxn ang="0">
                <a:pos x="4896" y="344"/>
              </a:cxn>
            </a:cxnLst>
            <a:rect l="0" t="0" r="r" b="b"/>
            <a:pathLst>
              <a:path w="4896" h="352">
                <a:moveTo>
                  <a:pt x="0" y="248"/>
                </a:moveTo>
                <a:cubicBezTo>
                  <a:pt x="252" y="124"/>
                  <a:pt x="504" y="0"/>
                  <a:pt x="768" y="8"/>
                </a:cubicBezTo>
                <a:cubicBezTo>
                  <a:pt x="1032" y="16"/>
                  <a:pt x="1360" y="288"/>
                  <a:pt x="1584" y="296"/>
                </a:cubicBezTo>
                <a:cubicBezTo>
                  <a:pt x="1808" y="304"/>
                  <a:pt x="1896" y="72"/>
                  <a:pt x="2112" y="56"/>
                </a:cubicBezTo>
                <a:cubicBezTo>
                  <a:pt x="2328" y="40"/>
                  <a:pt x="2672" y="192"/>
                  <a:pt x="2880" y="200"/>
                </a:cubicBezTo>
                <a:cubicBezTo>
                  <a:pt x="3088" y="208"/>
                  <a:pt x="3184" y="80"/>
                  <a:pt x="3360" y="104"/>
                </a:cubicBezTo>
                <a:cubicBezTo>
                  <a:pt x="3536" y="128"/>
                  <a:pt x="3776" y="352"/>
                  <a:pt x="3936" y="344"/>
                </a:cubicBezTo>
                <a:cubicBezTo>
                  <a:pt x="4096" y="336"/>
                  <a:pt x="4160" y="56"/>
                  <a:pt x="4320" y="56"/>
                </a:cubicBezTo>
                <a:cubicBezTo>
                  <a:pt x="4480" y="56"/>
                  <a:pt x="4688" y="200"/>
                  <a:pt x="4896" y="344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002" name="Rectangle 10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 smtClean="0"/>
              <a:t>Mud</a:t>
            </a:r>
            <a:endParaRPr lang="en-US" sz="2400" dirty="0"/>
          </a:p>
        </p:txBody>
      </p:sp>
      <p:sp>
        <p:nvSpPr>
          <p:cNvPr id="341004" name="Line 12"/>
          <p:cNvSpPr>
            <a:spLocks noChangeShapeType="1"/>
          </p:cNvSpPr>
          <p:nvPr/>
        </p:nvSpPr>
        <p:spPr bwMode="auto">
          <a:xfrm>
            <a:off x="3276600" y="4953000"/>
            <a:ext cx="914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005" name="Line 13"/>
          <p:cNvSpPr>
            <a:spLocks noChangeShapeType="1"/>
          </p:cNvSpPr>
          <p:nvPr/>
        </p:nvSpPr>
        <p:spPr bwMode="auto">
          <a:xfrm flipH="1">
            <a:off x="6964680" y="2819400"/>
            <a:ext cx="45719" cy="3733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006" name="Text Box 14"/>
          <p:cNvSpPr txBox="1">
            <a:spLocks noChangeArrowheads="1"/>
          </p:cNvSpPr>
          <p:nvPr/>
        </p:nvSpPr>
        <p:spPr bwMode="auto">
          <a:xfrm>
            <a:off x="6993506" y="4705290"/>
            <a:ext cx="6932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Drill</a:t>
            </a:r>
          </a:p>
        </p:txBody>
      </p:sp>
      <p:sp>
        <p:nvSpPr>
          <p:cNvPr id="341007" name="Text Box 15"/>
          <p:cNvSpPr txBox="1">
            <a:spLocks noChangeArrowheads="1"/>
          </p:cNvSpPr>
          <p:nvPr/>
        </p:nvSpPr>
        <p:spPr bwMode="auto">
          <a:xfrm>
            <a:off x="914400" y="2038290"/>
            <a:ext cx="22241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/>
              <a:t>The distant past</a:t>
            </a:r>
          </a:p>
        </p:txBody>
      </p:sp>
      <p:sp>
        <p:nvSpPr>
          <p:cNvPr id="341008" name="Text Box 16"/>
          <p:cNvSpPr txBox="1">
            <a:spLocks noChangeArrowheads="1"/>
          </p:cNvSpPr>
          <p:nvPr/>
        </p:nvSpPr>
        <p:spPr bwMode="auto">
          <a:xfrm>
            <a:off x="7620000" y="1226531"/>
            <a:ext cx="881822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Now!</a:t>
            </a:r>
          </a:p>
        </p:txBody>
      </p:sp>
      <p:sp>
        <p:nvSpPr>
          <p:cNvPr id="341009" name="Text Box 17"/>
          <p:cNvSpPr txBox="1">
            <a:spLocks noChangeArrowheads="1"/>
          </p:cNvSpPr>
          <p:nvPr/>
        </p:nvSpPr>
        <p:spPr bwMode="auto">
          <a:xfrm>
            <a:off x="3276600" y="3962400"/>
            <a:ext cx="17692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/>
              <a:t>Foraminifera</a:t>
            </a:r>
            <a:endParaRPr lang="en-US" sz="2400" dirty="0"/>
          </a:p>
        </p:txBody>
      </p:sp>
      <p:sp>
        <p:nvSpPr>
          <p:cNvPr id="341010" name="Text Box 18"/>
          <p:cNvSpPr txBox="1">
            <a:spLocks noChangeArrowheads="1"/>
          </p:cNvSpPr>
          <p:nvPr/>
        </p:nvSpPr>
        <p:spPr bwMode="auto">
          <a:xfrm>
            <a:off x="3810000" y="5029200"/>
            <a:ext cx="2057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Die and</a:t>
            </a:r>
            <a:r>
              <a:rPr lang="en-US" sz="2400" dirty="0" smtClean="0"/>
              <a:t> settle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o </a:t>
            </a:r>
            <a:r>
              <a:rPr lang="en-US" sz="2400" dirty="0"/>
              <a:t>b</a:t>
            </a:r>
            <a:r>
              <a:rPr lang="en-US" sz="2400" dirty="0" smtClean="0"/>
              <a:t>ottom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342087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+mj-lt"/>
                <a:cs typeface="Arial"/>
              </a:rPr>
              <a:t>We can reconstruct climate using plankton fossils.</a:t>
            </a:r>
            <a:endParaRPr lang="en-US" sz="2800" dirty="0">
              <a:solidFill>
                <a:srgbClr val="0000FF"/>
              </a:solidFill>
              <a:latin typeface="+mj-lt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8" name="Text Box 12"/>
          <p:cNvSpPr txBox="1">
            <a:spLocks noChangeArrowheads="1"/>
          </p:cNvSpPr>
          <p:nvPr/>
        </p:nvSpPr>
        <p:spPr bwMode="auto">
          <a:xfrm>
            <a:off x="5894546" y="2495490"/>
            <a:ext cx="30208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Temperature Fractionation</a:t>
            </a:r>
          </a:p>
        </p:txBody>
      </p:sp>
      <p:pic>
        <p:nvPicPr>
          <p:cNvPr id="167954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9400" y="2971800"/>
            <a:ext cx="37846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55" name="Rectangle 19"/>
          <p:cNvSpPr>
            <a:spLocks noChangeArrowheads="1"/>
          </p:cNvSpPr>
          <p:nvPr/>
        </p:nvSpPr>
        <p:spPr bwMode="auto">
          <a:xfrm>
            <a:off x="5359400" y="4251325"/>
            <a:ext cx="228600" cy="160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956" name="Rectangle 20"/>
          <p:cNvSpPr>
            <a:spLocks noChangeArrowheads="1"/>
          </p:cNvSpPr>
          <p:nvPr/>
        </p:nvSpPr>
        <p:spPr bwMode="auto">
          <a:xfrm>
            <a:off x="6578600" y="6461125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957" name="Rectangle 21"/>
          <p:cNvSpPr>
            <a:spLocks noChangeArrowheads="1"/>
          </p:cNvSpPr>
          <p:nvPr/>
        </p:nvSpPr>
        <p:spPr bwMode="auto">
          <a:xfrm>
            <a:off x="6654800" y="6461125"/>
            <a:ext cx="1295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958" name="Text Box 22"/>
          <p:cNvSpPr txBox="1">
            <a:spLocks noChangeArrowheads="1"/>
          </p:cNvSpPr>
          <p:nvPr/>
        </p:nvSpPr>
        <p:spPr bwMode="auto">
          <a:xfrm>
            <a:off x="6434137" y="6080125"/>
            <a:ext cx="171926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Osaka" pitchFamily="-65" charset="-128"/>
                <a:cs typeface="Osaka" pitchFamily="-65" charset="-128"/>
                <a:sym typeface="Symbol" pitchFamily="-65" charset="2"/>
              </a:rPr>
              <a:t></a:t>
            </a:r>
            <a:r>
              <a:rPr lang="en-US" sz="2000" baseline="30000" dirty="0">
                <a:ea typeface="Osaka" pitchFamily="-65" charset="-128"/>
                <a:cs typeface="Osaka" pitchFamily="-65" charset="-128"/>
              </a:rPr>
              <a:t>18</a:t>
            </a:r>
            <a:r>
              <a:rPr lang="en-US" sz="2000" dirty="0">
                <a:ea typeface="Osaka" pitchFamily="-65" charset="-128"/>
                <a:cs typeface="Osaka" pitchFamily="-65" charset="-128"/>
                <a:sym typeface="Symbol" pitchFamily="-65" charset="2"/>
              </a:rPr>
              <a:t>O</a:t>
            </a:r>
            <a:r>
              <a:rPr lang="en-US" sz="2000" baseline="-25000" dirty="0">
                <a:ea typeface="Osaka" pitchFamily="-65" charset="-128"/>
                <a:cs typeface="Osaka" pitchFamily="-65" charset="-128"/>
              </a:rPr>
              <a:t>cc</a:t>
            </a:r>
            <a:r>
              <a:rPr lang="en-US" sz="2000" dirty="0">
                <a:ea typeface="Osaka" pitchFamily="-65" charset="-128"/>
                <a:cs typeface="Osaka" pitchFamily="-65" charset="-128"/>
                <a:sym typeface="Symbol" pitchFamily="-65" charset="2"/>
              </a:rPr>
              <a:t>- </a:t>
            </a:r>
            <a:r>
              <a:rPr lang="en-US" sz="2000" baseline="30000" dirty="0">
                <a:ea typeface="Osaka" pitchFamily="-65" charset="-128"/>
                <a:cs typeface="Osaka" pitchFamily="-65" charset="-128"/>
              </a:rPr>
              <a:t>18</a:t>
            </a:r>
            <a:r>
              <a:rPr lang="en-US" sz="2000" dirty="0">
                <a:ea typeface="Osaka" pitchFamily="-65" charset="-128"/>
                <a:cs typeface="Osaka" pitchFamily="-65" charset="-128"/>
                <a:sym typeface="Symbol" pitchFamily="-65" charset="2"/>
              </a:rPr>
              <a:t>O</a:t>
            </a:r>
            <a:r>
              <a:rPr lang="en-US" sz="2000" baseline="-25000" dirty="0">
                <a:ea typeface="Osaka" pitchFamily="-65" charset="-128"/>
                <a:cs typeface="Osaka" pitchFamily="-65" charset="-128"/>
              </a:rPr>
              <a:t>sw</a:t>
            </a:r>
          </a:p>
        </p:txBody>
      </p:sp>
      <p:sp>
        <p:nvSpPr>
          <p:cNvPr id="167959" name="Text Box 23"/>
          <p:cNvSpPr txBox="1">
            <a:spLocks noChangeArrowheads="1"/>
          </p:cNvSpPr>
          <p:nvPr/>
        </p:nvSpPr>
        <p:spPr bwMode="auto">
          <a:xfrm rot="-5400000">
            <a:off x="4834731" y="4258469"/>
            <a:ext cx="836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ea typeface="Osaka" pitchFamily="-65" charset="-128"/>
                <a:cs typeface="Osaka" pitchFamily="-65" charset="-128"/>
              </a:rPr>
              <a:t>T [°C]</a:t>
            </a:r>
          </a:p>
        </p:txBody>
      </p:sp>
      <p:sp>
        <p:nvSpPr>
          <p:cNvPr id="167960" name="Text Box 24"/>
          <p:cNvSpPr txBox="1">
            <a:spLocks noChangeArrowheads="1"/>
          </p:cNvSpPr>
          <p:nvPr/>
        </p:nvSpPr>
        <p:spPr bwMode="auto">
          <a:xfrm>
            <a:off x="5054600" y="29718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30</a:t>
            </a:r>
          </a:p>
        </p:txBody>
      </p:sp>
      <p:sp>
        <p:nvSpPr>
          <p:cNvPr id="167961" name="Text Box 25"/>
          <p:cNvSpPr txBox="1">
            <a:spLocks noChangeArrowheads="1"/>
          </p:cNvSpPr>
          <p:nvPr/>
        </p:nvSpPr>
        <p:spPr bwMode="auto">
          <a:xfrm>
            <a:off x="5054600" y="55626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14</a:t>
            </a:r>
          </a:p>
        </p:txBody>
      </p:sp>
      <p:sp>
        <p:nvSpPr>
          <p:cNvPr id="167962" name="Text Box 26"/>
          <p:cNvSpPr txBox="1">
            <a:spLocks noChangeArrowheads="1"/>
          </p:cNvSpPr>
          <p:nvPr/>
        </p:nvSpPr>
        <p:spPr bwMode="auto">
          <a:xfrm>
            <a:off x="5588000" y="5943600"/>
            <a:ext cx="70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-3.0</a:t>
            </a:r>
          </a:p>
        </p:txBody>
      </p:sp>
      <p:sp>
        <p:nvSpPr>
          <p:cNvPr id="167964" name="Text Box 28"/>
          <p:cNvSpPr txBox="1">
            <a:spLocks noChangeArrowheads="1"/>
          </p:cNvSpPr>
          <p:nvPr/>
        </p:nvSpPr>
        <p:spPr bwMode="auto">
          <a:xfrm>
            <a:off x="8255000" y="5943600"/>
            <a:ext cx="60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0.0</a:t>
            </a:r>
          </a:p>
        </p:txBody>
      </p:sp>
      <p:pic>
        <p:nvPicPr>
          <p:cNvPr id="257027" name="Picture 3" descr="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" y="1676400"/>
            <a:ext cx="4152900" cy="2263140"/>
          </a:xfrm>
          <a:prstGeom prst="rect">
            <a:avLst/>
          </a:prstGeom>
          <a:noFill/>
        </p:spPr>
      </p:pic>
      <p:sp>
        <p:nvSpPr>
          <p:cNvPr id="167952" name="Text Box 16"/>
          <p:cNvSpPr txBox="1">
            <a:spLocks noChangeArrowheads="1"/>
          </p:cNvSpPr>
          <p:nvPr/>
        </p:nvSpPr>
        <p:spPr bwMode="auto">
          <a:xfrm>
            <a:off x="7313612" y="6521450"/>
            <a:ext cx="2058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ea typeface="Osaka" pitchFamily="-65" charset="-128"/>
                <a:cs typeface="Osaka" pitchFamily="-65" charset="-128"/>
              </a:rPr>
              <a:t>[</a:t>
            </a:r>
            <a:r>
              <a:rPr lang="en-US" sz="1600" dirty="0" err="1">
                <a:ea typeface="Osaka" pitchFamily="-65" charset="-128"/>
                <a:cs typeface="Osaka" pitchFamily="-65" charset="-128"/>
              </a:rPr>
              <a:t>Erez</a:t>
            </a:r>
            <a:r>
              <a:rPr lang="en-US" sz="1600" dirty="0">
                <a:ea typeface="Osaka" pitchFamily="-65" charset="-128"/>
                <a:cs typeface="Osaka" pitchFamily="-65" charset="-128"/>
              </a:rPr>
              <a:t> and Luz, 1983]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342087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+mj-lt"/>
              </a:rPr>
              <a:t>The oxygen isotopic ratio in the shells of foraminifera tells us about ocean temperatures and global ice volume.</a:t>
            </a:r>
            <a:endParaRPr lang="en-US" sz="2800" dirty="0">
              <a:solidFill>
                <a:srgbClr val="0000FF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667000"/>
            <a:ext cx="8991600" cy="2387600"/>
          </a:xfrm>
          <a:prstGeom prst="rect">
            <a:avLst/>
          </a:prstGeom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6187880" y="6477000"/>
            <a:ext cx="2956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[</a:t>
            </a:r>
            <a:r>
              <a:rPr lang="en-US" dirty="0" err="1" smtClean="0">
                <a:latin typeface="Arial"/>
                <a:cs typeface="Arial"/>
              </a:rPr>
              <a:t>Lisiecki</a:t>
            </a:r>
            <a:r>
              <a:rPr lang="en-US" dirty="0" smtClean="0">
                <a:latin typeface="Arial"/>
                <a:cs typeface="Arial"/>
              </a:rPr>
              <a:t> and </a:t>
            </a:r>
            <a:r>
              <a:rPr lang="en-US" dirty="0" err="1" smtClean="0">
                <a:latin typeface="Arial"/>
                <a:cs typeface="Arial"/>
              </a:rPr>
              <a:t>Raymo</a:t>
            </a:r>
            <a:r>
              <a:rPr lang="en-US" dirty="0" smtClean="0">
                <a:latin typeface="Arial"/>
                <a:cs typeface="Arial"/>
              </a:rPr>
              <a:t>, 2005]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2266890"/>
            <a:ext cx="1787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~100 </a:t>
            </a:r>
            <a:r>
              <a:rPr lang="en-US" sz="2000" b="1" dirty="0" err="1" smtClean="0"/>
              <a:t>kyr</a:t>
            </a:r>
            <a:r>
              <a:rPr lang="en-US" sz="2000" b="1" dirty="0" smtClean="0"/>
              <a:t> cycles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96000" y="2266890"/>
            <a:ext cx="1651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~40 </a:t>
            </a:r>
            <a:r>
              <a:rPr lang="en-US" sz="2000" b="1" dirty="0" err="1" smtClean="0"/>
              <a:t>kyr</a:t>
            </a:r>
            <a:r>
              <a:rPr lang="en-US" sz="2000" b="1" dirty="0" smtClean="0"/>
              <a:t> cycles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124200" y="5029200"/>
            <a:ext cx="2890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Time before present (</a:t>
            </a:r>
            <a:r>
              <a:rPr lang="en-US" sz="2000" b="1" dirty="0" err="1" smtClean="0"/>
              <a:t>kyr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-1" y="2057400"/>
            <a:ext cx="864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warm,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less ice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" y="4840069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cold,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more ice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342087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j-lt"/>
                <a:cs typeface="Arial"/>
              </a:rPr>
              <a:t>The climate of the past few million years has been characterized by glacial cycles.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124200" y="4572000"/>
            <a:ext cx="2890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Time before present (</a:t>
            </a:r>
            <a:r>
              <a:rPr lang="en-US" sz="2000" b="1" dirty="0" err="1" smtClean="0"/>
              <a:t>kyr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3379470"/>
            <a:ext cx="5989320" cy="33261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867257"/>
            <a:ext cx="2523809" cy="28571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42087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j-lt"/>
                <a:cs typeface="Arial"/>
              </a:rPr>
              <a:t>Air bubbles in Greenland and Antarctic ice give us a similar temperature story and yield atmospheric composition.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342087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+mj-lt"/>
                <a:cs typeface="Arial"/>
              </a:rPr>
              <a:t>Now I point out a </a:t>
            </a:r>
            <a:r>
              <a:rPr lang="en-US" sz="2800" dirty="0" err="1" smtClean="0">
                <a:solidFill>
                  <a:srgbClr val="0000FF"/>
                </a:solidFill>
                <a:latin typeface="+mj-lt"/>
                <a:cs typeface="Arial"/>
              </a:rPr>
              <a:t>paleoclimate</a:t>
            </a:r>
            <a:r>
              <a:rPr lang="en-US" sz="2800" dirty="0" smtClean="0">
                <a:solidFill>
                  <a:srgbClr val="0000FF"/>
                </a:solidFill>
                <a:latin typeface="+mj-lt"/>
                <a:cs typeface="Arial"/>
              </a:rPr>
              <a:t> statistical problem (and get myself in trouble).</a:t>
            </a:r>
            <a:endParaRPr lang="en-US" sz="2800" dirty="0">
              <a:solidFill>
                <a:srgbClr val="0000FF"/>
              </a:solidFill>
              <a:latin typeface="+mj-lt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080" y="1471930"/>
            <a:ext cx="2738120" cy="44716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59" y="5491480"/>
            <a:ext cx="599004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Eric Switzer</a:t>
            </a:r>
          </a:p>
          <a:p>
            <a:r>
              <a:rPr lang="en-US" sz="2400" dirty="0" err="1" smtClean="0"/>
              <a:t>Kavli</a:t>
            </a:r>
            <a:r>
              <a:rPr lang="en-US" sz="2400" dirty="0" smtClean="0"/>
              <a:t> Institute for Cosmological Physics</a:t>
            </a:r>
          </a:p>
          <a:p>
            <a:r>
              <a:rPr lang="en-US" sz="2400" dirty="0" smtClean="0"/>
              <a:t>Canadian Institute for Theoretical Astrophysics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3074" y="2891135"/>
            <a:ext cx="3179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Ask this guy questions...</a:t>
            </a:r>
          </a:p>
          <a:p>
            <a:endParaRPr lang="en-US" dirty="0"/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 bwMode="auto">
          <a:xfrm>
            <a:off x="3962400" y="3121968"/>
            <a:ext cx="2307074" cy="23083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8404</TotalTime>
  <Words>703</Words>
  <Application>Microsoft Macintosh PowerPoint</Application>
  <PresentationFormat>On-screen Show (4:3)</PresentationFormat>
  <Paragraphs>129</Paragraphs>
  <Slides>28</Slides>
  <Notes>25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Studying Paleoclimate to Reduce Climate Uncertainty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Harvard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Jormungand Global Climate State and Implications for Neoproterozoic Glaciations</dc:title>
  <dc:creator>Dorian Abbot</dc:creator>
  <cp:lastModifiedBy>Dorian Abbot</cp:lastModifiedBy>
  <cp:revision>160</cp:revision>
  <dcterms:created xsi:type="dcterms:W3CDTF">2011-08-28T20:29:49Z</dcterms:created>
  <dcterms:modified xsi:type="dcterms:W3CDTF">2011-08-28T22:43:32Z</dcterms:modified>
</cp:coreProperties>
</file>